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8" r:id="rId3"/>
    <p:sldId id="309" r:id="rId4"/>
    <p:sldId id="296" r:id="rId5"/>
    <p:sldId id="288" r:id="rId6"/>
    <p:sldId id="290" r:id="rId7"/>
    <p:sldId id="297" r:id="rId8"/>
    <p:sldId id="300" r:id="rId9"/>
    <p:sldId id="301" r:id="rId10"/>
    <p:sldId id="307" r:id="rId11"/>
    <p:sldId id="302" r:id="rId12"/>
    <p:sldId id="303" r:id="rId13"/>
    <p:sldId id="304" r:id="rId14"/>
    <p:sldId id="305" r:id="rId15"/>
    <p:sldId id="312" r:id="rId16"/>
    <p:sldId id="314" r:id="rId17"/>
    <p:sldId id="291" r:id="rId18"/>
    <p:sldId id="313" r:id="rId19"/>
  </p:sldIdLst>
  <p:sldSz cx="9144000" cy="6858000" type="screen4x3"/>
  <p:notesSz cx="9144000" cy="6858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5890"/>
    <a:srgbClr val="33CC33"/>
    <a:srgbClr val="8E2865"/>
    <a:srgbClr val="FF0000"/>
    <a:srgbClr val="66CCFF"/>
    <a:srgbClr val="FF6699"/>
    <a:srgbClr val="CC99FF"/>
    <a:srgbClr val="CC0066"/>
    <a:srgbClr val="CCCC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43" autoAdjust="0"/>
    <p:restoredTop sz="94660"/>
  </p:normalViewPr>
  <p:slideViewPr>
    <p:cSldViewPr>
      <p:cViewPr varScale="1">
        <p:scale>
          <a:sx n="70" d="100"/>
          <a:sy n="70" d="100"/>
        </p:scale>
        <p:origin x="136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AC584-3C26-4156-985F-0ED9A36BC2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30427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8160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117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fa-IR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18160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117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pPr>
              <a:defRPr/>
            </a:pPr>
            <a:fld id="{5F902161-5D3D-4C2C-90D6-AC24A2972CFC}" type="slidenum">
              <a:rPr lang="fa-IR"/>
              <a:pPr>
                <a:defRPr/>
              </a:pPr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705523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/>
            <a:endParaRPr lang="fa-IR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FDFABC-7732-4C7F-8D80-5263521EBA65}" type="slidenum">
              <a:rPr lang="fa-IR" smtClean="0"/>
              <a:pPr/>
              <a:t>7</a:t>
            </a:fld>
            <a:endParaRPr lang="fa-IR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69653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902161-5D3D-4C2C-90D6-AC24A2972CFC}" type="slidenum">
              <a:rPr lang="fa-IR" smtClean="0"/>
              <a:pPr>
                <a:defRPr/>
              </a:pPr>
              <a:t>11</a:t>
            </a:fld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8896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11441" t="22221" r="14189" b="-2312"/>
          <a:stretch>
            <a:fillRect/>
          </a:stretch>
        </p:blipFill>
        <p:spPr bwMode="auto">
          <a:xfrm>
            <a:off x="7924800" y="838200"/>
            <a:ext cx="99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2390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D71D4E-5D30-4D51-9719-5AF2926B4581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0314-1D2F-4A18-8293-CA1F923719EF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81E6E5A7-D771-4008-8A1F-F94B152C3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A0B70457-DA3A-4077-B840-4108E31526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F2978-4B3C-43E3-A89A-D40B8C2D1F5B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 l="11111" t="16667" r="16667" b="2"/>
          <a:stretch>
            <a:fillRect/>
          </a:stretch>
        </p:blipFill>
        <p:spPr bwMode="auto">
          <a:xfrm>
            <a:off x="8001000" y="215900"/>
            <a:ext cx="900113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7927848" cy="762000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3DFB3-D6EC-402B-9387-A3D7832CBB8A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B264E-691C-4BED-8E32-02DA6A1F0C61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128881-1AA1-4254-B0DD-00D8BD51E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C05FD-2977-439E-8FA5-F667DA38DA31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6BB094C2-0771-4898-92D9-14F16C3E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91EF8-7772-4496-BB3B-CDFB3CCD04C1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  <a:prstGeom prst="rect">
            <a:avLst/>
          </a:prstGeom>
        </p:spPr>
        <p:txBody>
          <a:bodyPr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91778C36-8927-4863-89E6-5242BFF1C0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21D83-16B9-4609-8075-533E8C700548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F929E960-97AA-46D3-ADC8-52E7BA0980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1FDDE-4535-46D7-8FE1-37664E317203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C22E33A-FFED-4C8E-A77B-7BC893F244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6C12793-7E30-4043-A237-62865349B2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AC734-27D2-477F-B673-032FEE1F512C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  <a:prstGeom prst="rect">
            <a:avLst/>
          </a:prstGeom>
        </p:spPr>
        <p:txBody>
          <a:bodyPr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fld id="{E02F3DCC-28CA-44C6-85A4-BC8BB0F5CA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25F81-F56D-44D8-9499-44C09BFCE088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618D2A6-4C18-4F7F-84EE-627EB81E4429}" type="datetime1">
              <a:rPr lang="en-US"/>
              <a:pPr>
                <a:defRPr/>
              </a:pPr>
              <a:t>11/8/2023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35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6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62298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62298C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C4652D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B5D3D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2590800"/>
            <a:ext cx="8610600" cy="4191000"/>
          </a:xfr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3200" dirty="0" smtClean="0">
              <a:solidFill>
                <a:schemeClr val="tx1"/>
              </a:solidFill>
              <a:cs typeface="B Titr" pitchFamily="2" charset="-78"/>
            </a:endParaRPr>
          </a:p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3200" dirty="0" smtClean="0">
              <a:solidFill>
                <a:schemeClr val="tx1"/>
              </a:solidFill>
              <a:cs typeface="B Titr" pitchFamily="2" charset="-78"/>
            </a:endParaRPr>
          </a:p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معرفي مركز مشاوره بيماري‌هاي رفتاري </a:t>
            </a:r>
          </a:p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 و </a:t>
            </a:r>
          </a:p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a-IR" sz="3600" dirty="0" smtClean="0">
                <a:solidFill>
                  <a:schemeClr val="tx1"/>
                </a:solidFill>
                <a:cs typeface="B Titr" pitchFamily="2" charset="-78"/>
              </a:rPr>
              <a:t>دستورالعمل اجرايي نحوه ارائه خدمات </a:t>
            </a:r>
          </a:p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800" dirty="0" smtClean="0">
              <a:solidFill>
                <a:schemeClr val="tx1"/>
              </a:solidFill>
              <a:cs typeface="B Nazanin" pitchFamily="2" charset="-78"/>
            </a:endParaRPr>
          </a:p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fa-IR" sz="2800" b="0" dirty="0" smtClean="0">
              <a:solidFill>
                <a:schemeClr val="tx1"/>
              </a:solidFill>
              <a:cs typeface="B Nazanin" pitchFamily="2" charset="-78"/>
            </a:endParaRPr>
          </a:p>
          <a:p>
            <a:pPr rtl="1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4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stellar" pitchFamily="18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228600"/>
            <a:ext cx="26670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8382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رئوس فعاليت هاي انجام شده در مركز مشاوره</a:t>
            </a:r>
            <a:endParaRPr lang="fa-IR" dirty="0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721225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sz="3600" dirty="0" smtClean="0"/>
              <a:t>مبتلايان به </a:t>
            </a:r>
            <a:r>
              <a:rPr lang="en-US" sz="3600" dirty="0" smtClean="0"/>
              <a:t>HIV </a:t>
            </a:r>
          </a:p>
          <a:p>
            <a:pPr marL="625475" lvl="2" indent="-184150" algn="r" rtl="1"/>
            <a:r>
              <a:rPr lang="fa-IR" sz="2800" b="1" dirty="0" smtClean="0">
                <a:cs typeface="B Lotus" pitchFamily="2" charset="-78"/>
              </a:rPr>
              <a:t>آموزش </a:t>
            </a:r>
            <a:endParaRPr lang="en-US" sz="2800" b="1" dirty="0" smtClean="0">
              <a:cs typeface="B Lotus" pitchFamily="2" charset="-78"/>
            </a:endParaRPr>
          </a:p>
          <a:p>
            <a:pPr marL="625475" lvl="2" indent="-184150" algn="r" rtl="1"/>
            <a:r>
              <a:rPr lang="fa-IR" sz="2800" b="1" dirty="0" smtClean="0">
                <a:cs typeface="B Lotus" pitchFamily="2" charset="-78"/>
              </a:rPr>
              <a:t>مشاوره</a:t>
            </a:r>
            <a:endParaRPr lang="en-US" sz="2800" b="1" dirty="0" smtClean="0">
              <a:cs typeface="B Lotus" pitchFamily="2" charset="-78"/>
            </a:endParaRPr>
          </a:p>
          <a:p>
            <a:pPr marL="625475" lvl="2" indent="-184150" algn="r" rtl="1"/>
            <a:r>
              <a:rPr lang="fa-IR" sz="2800" b="1" dirty="0" smtClean="0">
                <a:cs typeface="B Lotus" pitchFamily="2" charset="-78"/>
              </a:rPr>
              <a:t>معاينات باليني</a:t>
            </a:r>
            <a:endParaRPr lang="en-US" sz="2800" b="1" dirty="0" smtClean="0">
              <a:cs typeface="B Lotus" pitchFamily="2" charset="-78"/>
            </a:endParaRPr>
          </a:p>
          <a:p>
            <a:pPr marL="625475" lvl="2" indent="-184150" algn="r" rtl="1"/>
            <a:r>
              <a:rPr lang="fa-IR" sz="2800" b="1" dirty="0" smtClean="0">
                <a:cs typeface="B Lotus" pitchFamily="2" charset="-78"/>
              </a:rPr>
              <a:t>خدمات پاراكلنيك و ارزيابي‌هاي دوره‌اي جهت ابتلا به سل و عفونت‌هاي فرصت طلب</a:t>
            </a:r>
            <a:endParaRPr lang="en-US" sz="2800" b="1" dirty="0" smtClean="0">
              <a:cs typeface="B Lotus" pitchFamily="2" charset="-78"/>
            </a:endParaRPr>
          </a:p>
          <a:p>
            <a:pPr marL="625475" lvl="2" indent="-184150" algn="r" rtl="1"/>
            <a:r>
              <a:rPr lang="fa-IR" sz="2800" b="1" dirty="0" smtClean="0">
                <a:cs typeface="B Lotus" pitchFamily="2" charset="-78"/>
              </a:rPr>
              <a:t>پيشگيري از ابتلا به سل و عفونتهاي فرصت طلب</a:t>
            </a:r>
            <a:endParaRPr lang="en-US" sz="2800" b="1" dirty="0" smtClean="0">
              <a:cs typeface="B Lotus" pitchFamily="2" charset="-78"/>
            </a:endParaRPr>
          </a:p>
          <a:p>
            <a:pPr marL="625475" lvl="2" indent="-184150" algn="r" rtl="1"/>
            <a:r>
              <a:rPr lang="fa-IR" sz="2800" b="1" dirty="0" smtClean="0">
                <a:cs typeface="B Lotus" pitchFamily="2" charset="-78"/>
              </a:rPr>
              <a:t>درمان سل و ساير عفونتهاي فرصت طلب</a:t>
            </a:r>
            <a:endParaRPr lang="en-US" sz="2800" b="1" dirty="0" smtClean="0">
              <a:cs typeface="B Lotus" pitchFamily="2" charset="-78"/>
            </a:endParaRPr>
          </a:p>
          <a:p>
            <a:pPr marL="625475" lvl="2" indent="-184150" algn="r" rtl="1"/>
            <a:r>
              <a:rPr lang="fa-IR" sz="2800" b="1" dirty="0" smtClean="0">
                <a:cs typeface="B Lotus" pitchFamily="2" charset="-78"/>
              </a:rPr>
              <a:t>مراقبت و درمان بيماريهاي آمیزشی </a:t>
            </a:r>
            <a:endParaRPr lang="en-US" sz="2800" b="1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9144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رئوس فعاليت هاي انجام شده در مركز مشاوره</a:t>
            </a:r>
            <a:endParaRPr lang="fa-IR" dirty="0"/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411162" y="1600200"/>
            <a:ext cx="8504238" cy="5105400"/>
          </a:xfrm>
        </p:spPr>
        <p:txBody>
          <a:bodyPr/>
          <a:lstStyle/>
          <a:p>
            <a:pPr lvl="2" algn="r" rtl="1"/>
            <a:r>
              <a:rPr lang="fa-IR" sz="2800" dirty="0" smtClean="0">
                <a:cs typeface="B Lotus" pitchFamily="2" charset="-78"/>
              </a:rPr>
              <a:t>واكسيناسيون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تنظيم خانواده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مراقبت جهت پيشگيري از انتقال مادر به كودك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درمان ضد رترو ويروسي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كاهش آسيب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مراقبت در منزل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ارجاع به سطوح تخصصي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ارجاع به مراكز حمايتي (بهزیستی، کمیته امداد و . . . )</a:t>
            </a: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تشکیل گروههای همکار</a:t>
            </a:r>
            <a:endParaRPr lang="en-US" sz="2800" dirty="0" smtClean="0">
              <a:cs typeface="B Lotus" pitchFamily="2" charset="-78"/>
            </a:endParaRPr>
          </a:p>
          <a:p>
            <a:pPr algn="r" rtl="1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927975" cy="7620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رئوس فعاليت هاي انجام شده در مركز مشاوره</a:t>
            </a:r>
            <a:endParaRPr lang="fa-IR" dirty="0"/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504238" cy="4572000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sz="3200" b="1" dirty="0" smtClean="0">
                <a:cs typeface="B Lotus" pitchFamily="2" charset="-78"/>
              </a:rPr>
              <a:t>خانواده مبتلايان به </a:t>
            </a:r>
            <a:r>
              <a:rPr lang="en-US" sz="3200" b="1" dirty="0" smtClean="0">
                <a:cs typeface="B Lotus" pitchFamily="2" charset="-78"/>
              </a:rPr>
              <a:t>HIV</a:t>
            </a:r>
            <a:endParaRPr lang="fa-IR" sz="3200" b="1" dirty="0" smtClean="0">
              <a:cs typeface="B Lotus" pitchFamily="2" charset="-78"/>
            </a:endParaRPr>
          </a:p>
          <a:p>
            <a:pPr marL="0" indent="0" algn="r" rtl="1">
              <a:buNone/>
            </a:pPr>
            <a:endParaRPr lang="en-US" sz="2800" b="1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آموزش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مشاوره پيش و پس از آزمايش و تست تشخيصي </a:t>
            </a:r>
            <a:r>
              <a:rPr lang="en-US" sz="2800" dirty="0" smtClean="0">
                <a:cs typeface="B Lotus" pitchFamily="2" charset="-78"/>
              </a:rPr>
              <a:t>HIV</a:t>
            </a: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تنظيم خانواده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ارجاع به مراكز حمايتي (بهزیستی ، کمیته امداد و . . .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رئوس فعاليت هاي انجام شده در مركز مشاوره</a:t>
            </a:r>
            <a:endParaRPr lang="fa-IR" dirty="0"/>
          </a:p>
        </p:txBody>
      </p:sp>
      <p:sp>
        <p:nvSpPr>
          <p:cNvPr id="2765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676400"/>
            <a:ext cx="8504238" cy="4572000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sz="3200" b="1" dirty="0" smtClean="0">
                <a:cs typeface="B Lotus" pitchFamily="2" charset="-78"/>
              </a:rPr>
              <a:t>مبتلايان به بيماريهاي آمیزشی </a:t>
            </a:r>
            <a:endParaRPr lang="fa-IR" sz="3200" b="1" dirty="0" smtClean="0">
              <a:cs typeface="B Lotus" pitchFamily="2" charset="-78"/>
            </a:endParaRPr>
          </a:p>
          <a:p>
            <a:pPr marL="0" indent="0" algn="r" rtl="1">
              <a:buNone/>
            </a:pPr>
            <a:endParaRPr lang="en-US" sz="3200" b="1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آموزش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مشاوره پيش و پس از آزمايش و تست تشخيصي </a:t>
            </a:r>
            <a:r>
              <a:rPr lang="en-US" sz="2800" dirty="0" smtClean="0">
                <a:cs typeface="B Lotus" pitchFamily="2" charset="-78"/>
              </a:rPr>
              <a:t>HIV</a:t>
            </a: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كاهش آسيب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مراقبت و درمان بيماري‌هاي آمیزشی 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پیگیری و مراقبت شرکاء جنسی  </a:t>
            </a:r>
            <a:endParaRPr lang="en-US" sz="2800" dirty="0" smtClean="0">
              <a:cs typeface="B Lotus" pitchFamily="2" charset="-78"/>
            </a:endParaRPr>
          </a:p>
          <a:p>
            <a:pPr algn="r"/>
            <a:endParaRPr lang="fa-I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رئوس فعاليت هاي انجام شده در مركز مشاوره</a:t>
            </a:r>
            <a:endParaRPr lang="fa-IR" dirty="0"/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sz="3600" b="1" dirty="0" smtClean="0">
                <a:cs typeface="B Lotus" pitchFamily="2" charset="-78"/>
              </a:rPr>
              <a:t>افراد در معرض مواجهه شغلي </a:t>
            </a:r>
            <a:r>
              <a:rPr lang="fa-IR" sz="3600" b="1" dirty="0" smtClean="0">
                <a:cs typeface="B Lotus" pitchFamily="2" charset="-78"/>
              </a:rPr>
              <a:t>ويروس</a:t>
            </a:r>
          </a:p>
          <a:p>
            <a:pPr marL="0" indent="0" algn="r" rtl="1">
              <a:buNone/>
            </a:pPr>
            <a:endParaRPr lang="en-US" sz="3600" b="1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آموزش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مشاوره پيش و پس از آزمايش و تست تشخيصي </a:t>
            </a:r>
            <a:r>
              <a:rPr lang="en-US" sz="2800" dirty="0" smtClean="0">
                <a:cs typeface="B Lotus" pitchFamily="2" charset="-78"/>
              </a:rPr>
              <a:t>HIV</a:t>
            </a:r>
            <a:endParaRPr lang="fa-IR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ارجاع به متخصص عفونی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پروفيلاكسي داروئي در صورت نیاز</a:t>
            </a:r>
            <a:endParaRPr lang="en-US" sz="2800" dirty="0" smtClean="0">
              <a:cs typeface="B Lotus" pitchFamily="2" charset="-78"/>
            </a:endParaRPr>
          </a:p>
          <a:p>
            <a:pPr lvl="2" algn="r" rtl="1"/>
            <a:r>
              <a:rPr lang="fa-IR" sz="2800" dirty="0" smtClean="0">
                <a:cs typeface="B Lotus" pitchFamily="2" charset="-78"/>
              </a:rPr>
              <a:t>پیگیری وضعیت ابتلا به </a:t>
            </a:r>
            <a:r>
              <a:rPr lang="en-US" sz="2800" dirty="0" smtClean="0">
                <a:cs typeface="B Lotus" pitchFamily="2" charset="-78"/>
              </a:rPr>
              <a:t> HIV</a:t>
            </a:r>
            <a:r>
              <a:rPr lang="fa-IR" sz="2800" dirty="0" smtClean="0">
                <a:cs typeface="B Lotus" pitchFamily="2" charset="-78"/>
              </a:rPr>
              <a:t>پس از پروفیلاکسی داروئی</a:t>
            </a:r>
            <a:r>
              <a:rPr lang="fa-IR" sz="2800" dirty="0">
                <a:cs typeface="B Lotus" pitchFamily="2" charset="-78"/>
              </a:rPr>
              <a:t> </a:t>
            </a:r>
            <a:endParaRPr lang="en-US" sz="2800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6-Point Star 3"/>
          <p:cNvSpPr/>
          <p:nvPr/>
        </p:nvSpPr>
        <p:spPr>
          <a:xfrm rot="20860001">
            <a:off x="633663" y="1556889"/>
            <a:ext cx="7706975" cy="4636186"/>
          </a:xfrm>
          <a:prstGeom prst="star16">
            <a:avLst>
              <a:gd name="adj" fmla="val 39419"/>
            </a:avLst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37994" y="2590800"/>
            <a:ext cx="4700842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خدمات این مرکز </a:t>
            </a:r>
            <a:r>
              <a:rPr lang="fa-I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رایگان</a:t>
            </a:r>
            <a:r>
              <a:rPr lang="fa-IR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 است و </a:t>
            </a:r>
          </a:p>
          <a:p>
            <a:pPr algn="ctr"/>
            <a:r>
              <a:rPr lang="fa-IR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اطلاعات مربوط به بیماران </a:t>
            </a:r>
          </a:p>
          <a:p>
            <a:pPr algn="ctr"/>
            <a:r>
              <a:rPr lang="fa-IR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کاملا </a:t>
            </a:r>
            <a:r>
              <a:rPr lang="fa-IR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محرمانه </a:t>
            </a:r>
            <a:r>
              <a:rPr lang="fa-IR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خواهد بود. 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2  Davat" pitchFamily="2" charset="-78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مرکز مشاوره بیماریهای رفتاری جهرم (امید)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16868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 smtClean="0">
                <a:solidFill>
                  <a:schemeClr val="tx1"/>
                </a:solidFill>
                <a:cs typeface="B Nikoo" pitchFamily="2" charset="-78"/>
              </a:rPr>
              <a:t>مرکز مشاوره بیماریهای رفتاری جهرم (امید)</a:t>
            </a:r>
            <a:endParaRPr lang="fa-IR" sz="3600" dirty="0">
              <a:solidFill>
                <a:schemeClr val="tx1"/>
              </a:solidFill>
              <a:cs typeface="B Nikoo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295400"/>
            <a:ext cx="8610600" cy="5105399"/>
          </a:xfrm>
        </p:spPr>
      </p:pic>
    </p:spTree>
    <p:extLst>
      <p:ext uri="{BB962C8B-B14F-4D97-AF65-F5344CB8AC3E}">
        <p14:creationId xmlns:p14="http://schemas.microsoft.com/office/powerpoint/2010/main" val="9324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927975" cy="762000"/>
          </a:xfrm>
        </p:spPr>
        <p:txBody>
          <a:bodyPr/>
          <a:lstStyle/>
          <a:p>
            <a:r>
              <a:rPr lang="fa-IR" sz="4800" b="1" dirty="0" smtClean="0">
                <a:solidFill>
                  <a:srgbClr val="C00000"/>
                </a:solidFill>
                <a:cs typeface="B Lotus" pitchFamily="2" charset="-78"/>
              </a:rPr>
              <a:t> در پايان 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76401"/>
            <a:ext cx="8504238" cy="3810000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fa-IR" dirty="0" smtClean="0"/>
              <a:t> </a:t>
            </a:r>
            <a:r>
              <a:rPr lang="fa-IR" sz="4000" dirty="0" smtClean="0">
                <a:cs typeface="B Lotus" pitchFamily="2" charset="-78"/>
              </a:rPr>
              <a:t>مراكز مشاوره بيماري هاي رفتاري در سامانه تلفني </a:t>
            </a:r>
            <a:r>
              <a:rPr lang="fa-IR" sz="4000" b="1" dirty="0" smtClean="0">
                <a:solidFill>
                  <a:srgbClr val="C00000"/>
                </a:solidFill>
                <a:cs typeface="B Lotus" pitchFamily="2" charset="-78"/>
              </a:rPr>
              <a:t>118</a:t>
            </a:r>
            <a:r>
              <a:rPr lang="fa-IR" sz="4000" dirty="0" smtClean="0">
                <a:cs typeface="B Lotus" pitchFamily="2" charset="-78"/>
              </a:rPr>
              <a:t>  تحت عنوان </a:t>
            </a:r>
            <a:r>
              <a:rPr lang="fa-IR" sz="4000" b="1" dirty="0" smtClean="0">
                <a:solidFill>
                  <a:srgbClr val="C00000"/>
                </a:solidFill>
                <a:cs typeface="B Lotus" pitchFamily="2" charset="-78"/>
              </a:rPr>
              <a:t>"مراكز مشاوره ايدز"</a:t>
            </a:r>
            <a:r>
              <a:rPr lang="fa-IR" sz="4000" dirty="0" smtClean="0">
                <a:cs typeface="B Lotus" pitchFamily="2" charset="-78"/>
              </a:rPr>
              <a:t>  ثبت شده است. </a:t>
            </a:r>
          </a:p>
          <a:p>
            <a:pPr algn="r" rtl="1">
              <a:buFont typeface="Wingdings" pitchFamily="2" charset="2"/>
              <a:buChar char="v"/>
            </a:pPr>
            <a:r>
              <a:rPr lang="fa-IR" sz="4000" dirty="0" smtClean="0">
                <a:cs typeface="B Lotus" pitchFamily="2" charset="-78"/>
              </a:rPr>
              <a:t>پس در سراسر كشور مي توان از طريق تماس با تلفن </a:t>
            </a:r>
            <a:r>
              <a:rPr lang="fa-IR" sz="4000" b="1" dirty="0" smtClean="0">
                <a:solidFill>
                  <a:srgbClr val="C00000"/>
                </a:solidFill>
                <a:cs typeface="B Lotus" pitchFamily="2" charset="-78"/>
              </a:rPr>
              <a:t>118</a:t>
            </a:r>
            <a:r>
              <a:rPr lang="fa-IR" sz="4000" dirty="0" smtClean="0">
                <a:cs typeface="B Lotus" pitchFamily="2" charset="-78"/>
              </a:rPr>
              <a:t> </a:t>
            </a:r>
            <a:r>
              <a:rPr lang="fa-IR" sz="4000" b="1" dirty="0" smtClean="0">
                <a:solidFill>
                  <a:srgbClr val="7030A0"/>
                </a:solidFill>
                <a:cs typeface="B Lotus" pitchFamily="2" charset="-78"/>
              </a:rPr>
              <a:t>آدرس</a:t>
            </a:r>
            <a:r>
              <a:rPr lang="fa-IR" sz="4000" dirty="0" smtClean="0">
                <a:cs typeface="B Lotus" pitchFamily="2" charset="-78"/>
              </a:rPr>
              <a:t> و </a:t>
            </a:r>
            <a:r>
              <a:rPr lang="fa-IR" sz="4000" b="1" dirty="0" smtClean="0">
                <a:solidFill>
                  <a:srgbClr val="C00000"/>
                </a:solidFill>
                <a:cs typeface="B Lotus" pitchFamily="2" charset="-78"/>
              </a:rPr>
              <a:t>تلفن</a:t>
            </a:r>
            <a:r>
              <a:rPr lang="fa-IR" sz="4000" b="1" dirty="0" smtClean="0">
                <a:solidFill>
                  <a:srgbClr val="7030A0"/>
                </a:solidFill>
                <a:cs typeface="B Lotus" pitchFamily="2" charset="-78"/>
              </a:rPr>
              <a:t> </a:t>
            </a:r>
            <a:r>
              <a:rPr lang="fa-IR" sz="4000" dirty="0" smtClean="0">
                <a:cs typeface="B Lotus" pitchFamily="2" charset="-78"/>
              </a:rPr>
              <a:t>مراكز فوق را جويا شد.</a:t>
            </a:r>
            <a:endParaRPr lang="en-US" sz="4000" dirty="0" smtClean="0">
              <a:cs typeface="B Lotus" pitchFamily="2" charset="-78"/>
            </a:endParaRPr>
          </a:p>
          <a:p>
            <a:pPr algn="r" rtl="1"/>
            <a:endParaRPr lang="fa-IR" sz="3200" dirty="0" smtClean="0">
              <a:cs typeface="B Lotus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38563" y="5181600"/>
            <a:ext cx="8295837" cy="990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7688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3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SzPct val="75000"/>
              <a:buFont typeface="Wingdings 2" pitchFamily="18" charset="2"/>
              <a:buChar char="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4652D"/>
              </a:buClr>
              <a:buSzPct val="70000"/>
              <a:buFont typeface="Wingdings" pitchFamily="2" charset="2"/>
              <a:buChar char="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B5D3D"/>
              </a:buClr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fa-IR" sz="3600" b="1" dirty="0" smtClean="0">
                <a:solidFill>
                  <a:srgbClr val="FF0000"/>
                </a:solidFill>
                <a:cs typeface="2  Davat" pitchFamily="2" charset="-78"/>
              </a:rPr>
              <a:t>آدرس: </a:t>
            </a:r>
            <a:r>
              <a:rPr lang="fa-IR" sz="2800" u="sng" dirty="0" smtClean="0">
                <a:cs typeface="2  Davat" pitchFamily="2" charset="-78"/>
              </a:rPr>
              <a:t>چهارراه حافظ ، ابتدای بلوار شهیدبهشتی،مرکز مشاوره امید </a:t>
            </a:r>
            <a:r>
              <a:rPr lang="en-US" sz="2800" u="sng" dirty="0" smtClean="0">
                <a:cs typeface="2  Davat" pitchFamily="2" charset="-78"/>
              </a:rPr>
              <a:t>   </a:t>
            </a:r>
            <a:endParaRPr lang="fa-IR" sz="2800" u="sng" dirty="0" smtClean="0">
              <a:cs typeface="2  Davat" pitchFamily="2" charset="-78"/>
            </a:endParaRPr>
          </a:p>
          <a:p>
            <a:pPr marL="0" indent="0" algn="r" rtl="1">
              <a:buNone/>
            </a:pPr>
            <a:r>
              <a:rPr lang="fa-IR" sz="3600" dirty="0" smtClean="0">
                <a:solidFill>
                  <a:srgbClr val="FF0000"/>
                </a:solidFill>
                <a:cs typeface="2  Davat" pitchFamily="2" charset="-78"/>
              </a:rPr>
              <a:t>تلفن: </a:t>
            </a:r>
            <a:r>
              <a:rPr lang="fa-IR" sz="3200" u="sng" dirty="0" smtClean="0">
                <a:cs typeface="2  Yagut_MRT" pitchFamily="2" charset="-78"/>
              </a:rPr>
              <a:t>54343004</a:t>
            </a:r>
            <a:endParaRPr lang="fa-IR" sz="3600" u="sng" dirty="0" smtClean="0">
              <a:cs typeface="2  Yagut_MR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chemeClr val="accent3"/>
                </a:solidFill>
                <a:cs typeface="2  Nikoo" pitchFamily="2" charset="-78"/>
              </a:rPr>
              <a:t>شعار هفته اطلاع رسانی اچ آی وی / ایدز</a:t>
            </a:r>
            <a:endParaRPr lang="fa-IR" b="1" dirty="0">
              <a:solidFill>
                <a:schemeClr val="accent3"/>
              </a:solidFill>
              <a:cs typeface="2  Nikoo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2286000"/>
            <a:ext cx="8503920" cy="4572000"/>
          </a:xfrm>
        </p:spPr>
        <p:txBody>
          <a:bodyPr/>
          <a:lstStyle/>
          <a:p>
            <a:pPr marL="0" indent="0" algn="justLow" rtl="1">
              <a:lnSpc>
                <a:spcPct val="150000"/>
              </a:lnSpc>
              <a:buNone/>
            </a:pPr>
            <a:r>
              <a:rPr lang="fa-IR" sz="6000" dirty="0" smtClean="0">
                <a:cs typeface="B Nikoo" pitchFamily="2" charset="-78"/>
              </a:rPr>
              <a:t>درمان اچ آی وی ، کلید پیشگیری است بیماران را برای درمان حمایت کنیم.</a:t>
            </a:r>
            <a:endParaRPr lang="fa-IR" sz="6000" dirty="0">
              <a:cs typeface="B Nikoo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97727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1">
              <a:lnSpc>
                <a:spcPct val="150000"/>
              </a:lnSpc>
            </a:pPr>
            <a:r>
              <a:rPr lang="fa-IR" sz="2400" dirty="0">
                <a:cs typeface="2  Nazanin" pitchFamily="2" charset="-78"/>
              </a:rPr>
              <a:t>مراکز مشاوره بيماري هاي رفتاري" در سراسر کشور تحت پوشش دانشگاه هاي </a:t>
            </a:r>
            <a:r>
              <a:rPr lang="fa-IR" sz="2400" dirty="0" smtClean="0">
                <a:cs typeface="2  Nazanin" pitchFamily="2" charset="-78"/>
              </a:rPr>
              <a:t/>
            </a:r>
            <a:br>
              <a:rPr lang="fa-IR" sz="2400" dirty="0" smtClean="0">
                <a:cs typeface="2  Nazanin" pitchFamily="2" charset="-78"/>
              </a:rPr>
            </a:br>
            <a:r>
              <a:rPr lang="fa-IR" sz="2400" dirty="0" smtClean="0">
                <a:cs typeface="2  Nazanin" pitchFamily="2" charset="-78"/>
              </a:rPr>
              <a:t>علوم </a:t>
            </a:r>
            <a:r>
              <a:rPr lang="fa-IR" sz="2400" dirty="0">
                <a:cs typeface="2  Nazanin" pitchFamily="2" charset="-78"/>
              </a:rPr>
              <a:t>پزشکي و خدمات بهداشتي درماني است. فعاليت اين مراکز در زمينه ايدز و </a:t>
            </a:r>
            <a:r>
              <a:rPr lang="fa-IR" sz="2400" dirty="0" smtClean="0">
                <a:cs typeface="2  Nazanin" pitchFamily="2" charset="-78"/>
              </a:rPr>
              <a:t>اعتیاد و بيماري </a:t>
            </a:r>
            <a:r>
              <a:rPr lang="fa-IR" sz="2400" dirty="0">
                <a:cs typeface="2  Nazanin" pitchFamily="2" charset="-78"/>
              </a:rPr>
              <a:t>هاي آميزشي </a:t>
            </a:r>
            <a:r>
              <a:rPr lang="fa-IR" sz="2400" dirty="0" smtClean="0">
                <a:cs typeface="2  Nazanin" pitchFamily="2" charset="-78"/>
              </a:rPr>
              <a:t>است به همین دلیل این گونه مراکز را با نام کلینیک مثلثی نیز می شناسند. </a:t>
            </a:r>
            <a:endParaRPr lang="en-US" sz="2400" dirty="0">
              <a:cs typeface="2 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400" dirty="0">
                <a:cs typeface="2  Nazanin" pitchFamily="2" charset="-78"/>
              </a:rPr>
              <a:t>آموزش، مشاوره و آزمايش </a:t>
            </a:r>
            <a:r>
              <a:rPr lang="fa-IR" sz="3200" b="1" dirty="0">
                <a:solidFill>
                  <a:srgbClr val="FF0000"/>
                </a:solidFill>
                <a:cs typeface="2  Nazanin" pitchFamily="2" charset="-78"/>
              </a:rPr>
              <a:t>محرمانه</a:t>
            </a:r>
            <a:r>
              <a:rPr lang="fa-IR" sz="3600" b="1" dirty="0">
                <a:solidFill>
                  <a:srgbClr val="FF0000"/>
                </a:solidFill>
                <a:cs typeface="2  Nazanin" pitchFamily="2" charset="-78"/>
              </a:rPr>
              <a:t> </a:t>
            </a:r>
            <a:r>
              <a:rPr lang="fa-IR" sz="2800" b="1" dirty="0">
                <a:solidFill>
                  <a:srgbClr val="0070C0"/>
                </a:solidFill>
                <a:cs typeface="2  Nazanin" pitchFamily="2" charset="-78"/>
              </a:rPr>
              <a:t>و</a:t>
            </a:r>
            <a:r>
              <a:rPr lang="en-US" sz="2800" b="1" dirty="0">
                <a:cs typeface="2  Nazanin" pitchFamily="2" charset="-78"/>
              </a:rPr>
              <a:t> </a:t>
            </a:r>
            <a:r>
              <a:rPr lang="fa-IR" sz="3600" b="1" dirty="0">
                <a:solidFill>
                  <a:srgbClr val="FF0000"/>
                </a:solidFill>
                <a:cs typeface="2  Nazanin" pitchFamily="2" charset="-78"/>
              </a:rPr>
              <a:t>رايگان</a:t>
            </a:r>
            <a:r>
              <a:rPr lang="en-US" sz="2400" dirty="0">
                <a:cs typeface="2  Nazanin" pitchFamily="2" charset="-78"/>
              </a:rPr>
              <a:t> </a:t>
            </a:r>
            <a:r>
              <a:rPr lang="fa-IR" sz="2400" dirty="0">
                <a:cs typeface="2  Nazanin" pitchFamily="2" charset="-78"/>
              </a:rPr>
              <a:t>به منظور تشخيص اچ‌اي وي، خدمات کاهش آسيب</a:t>
            </a:r>
            <a:r>
              <a:rPr lang="en-US" sz="2400" dirty="0">
                <a:cs typeface="2  Nazanin" pitchFamily="2" charset="-78"/>
              </a:rPr>
              <a:t>‌</a:t>
            </a:r>
            <a:r>
              <a:rPr lang="fa-IR" sz="2400" dirty="0">
                <a:cs typeface="2  Nazanin" pitchFamily="2" charset="-78"/>
              </a:rPr>
              <a:t>هاي ناشي از اعتياد ( توزيع سرنگ، سوزن) و ارائه کاندوم از جمله خدماتي است که در اين مراکز ارائه مي گردد</a:t>
            </a:r>
            <a:r>
              <a:rPr lang="en-US" sz="2400" dirty="0">
                <a:cs typeface="2  Nazanin" pitchFamily="2" charset="-78"/>
              </a:rPr>
              <a:t>.</a:t>
            </a:r>
          </a:p>
          <a:p>
            <a:pPr marL="0" indent="0" algn="just" rtl="1">
              <a:buNone/>
            </a:pPr>
            <a:endParaRPr lang="fa-IR" sz="2400" dirty="0">
              <a:cs typeface="2  Nazanin" pitchFamily="2" charset="-78"/>
            </a:endParaRPr>
          </a:p>
          <a:p>
            <a:endParaRPr lang="fa-I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 eaLnBrk="1" hangingPunct="1"/>
            <a:r>
              <a:rPr lang="fa-IR" b="1" dirty="0" smtClean="0">
                <a:solidFill>
                  <a:srgbClr val="62298C"/>
                </a:solidFill>
                <a:cs typeface="B Lotus" pitchFamily="2" charset="-78"/>
              </a:rPr>
              <a:t>مركز مشاوره بيماري هاي رفتاري</a:t>
            </a:r>
          </a:p>
        </p:txBody>
      </p:sp>
    </p:spTree>
    <p:extLst>
      <p:ext uri="{BB962C8B-B14F-4D97-AF65-F5344CB8AC3E}">
        <p14:creationId xmlns:p14="http://schemas.microsoft.com/office/powerpoint/2010/main" val="31912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952" y="141890"/>
            <a:ext cx="7927848" cy="762000"/>
          </a:xfrm>
        </p:spPr>
        <p:txBody>
          <a:bodyPr/>
          <a:lstStyle/>
          <a:p>
            <a:r>
              <a:rPr lang="fa-IR" dirty="0" smtClean="0">
                <a:cs typeface="2  Titr" pitchFamily="2" charset="-78"/>
              </a:rPr>
              <a:t>مرکز مشاوره بیماریهای رفتاری جهرم</a:t>
            </a:r>
            <a:endParaRPr lang="fa-IR" dirty="0">
              <a:cs typeface="2  Titr" pitchFamily="2" charset="-78"/>
            </a:endParaRPr>
          </a:p>
        </p:txBody>
      </p:sp>
      <p:sp>
        <p:nvSpPr>
          <p:cNvPr id="4" name="Isosceles Triangle 3"/>
          <p:cNvSpPr/>
          <p:nvPr/>
        </p:nvSpPr>
        <p:spPr>
          <a:xfrm>
            <a:off x="2278120" y="2438400"/>
            <a:ext cx="4800600" cy="2971800"/>
          </a:xfrm>
          <a:prstGeom prst="triangle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 rot="3056224">
            <a:off x="4715453" y="3215662"/>
            <a:ext cx="298671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800" b="1" cap="none" spc="0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اچ آی وی ، ایدز</a:t>
            </a:r>
            <a:endParaRPr lang="en-US" sz="4800" b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2  Davat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 rot="18524045">
            <a:off x="1382711" y="3314923"/>
            <a:ext cx="3427541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800" b="1" cap="none" spc="0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بیماریهای آمیزشی</a:t>
            </a:r>
            <a:endParaRPr lang="en-US" sz="4800" b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2  Davat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44770" y="5385873"/>
            <a:ext cx="2613216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a-IR" sz="4800" b="1" cap="none" spc="0" dirty="0" smtClean="0">
                <a:ln w="12700">
                  <a:solidFill>
                    <a:srgbClr val="FF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2  Davat" pitchFamily="2" charset="-78"/>
              </a:rPr>
              <a:t>اعتیاد تزریقی</a:t>
            </a:r>
            <a:endParaRPr lang="en-US" sz="4800" b="1" cap="none" spc="0" dirty="0">
              <a:ln w="12700">
                <a:solidFill>
                  <a:srgbClr val="FF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cs typeface="2  Davat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62056" y="3537065"/>
            <a:ext cx="2781544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V</a:t>
            </a:r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 </a:t>
            </a:r>
            <a:r>
              <a:rPr lang="en-US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oluntary</a:t>
            </a:r>
            <a:endParaRPr lang="en-US" sz="4000" b="1" cap="none" spc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  <a:cs typeface="2  Davat" pitchFamily="2" charset="-78"/>
            </a:endParaRPr>
          </a:p>
          <a:p>
            <a:pPr algn="ctr"/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C</a:t>
            </a:r>
            <a:r>
              <a:rPr lang="en-US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 </a:t>
            </a:r>
            <a:r>
              <a:rPr lang="en-US" sz="4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ounselling</a:t>
            </a:r>
            <a:endParaRPr lang="en-US" sz="4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  <a:cs typeface="2  Davat" pitchFamily="2" charset="-78"/>
            </a:endParaRPr>
          </a:p>
          <a:p>
            <a:pPr algn="ctr"/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T</a:t>
            </a:r>
            <a:r>
              <a:rPr lang="en-US" sz="40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 </a:t>
            </a:r>
            <a:r>
              <a:rPr lang="en-US" sz="40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Monotype Corsiva" pitchFamily="66" charset="0"/>
                <a:cs typeface="2  Davat" pitchFamily="2" charset="-78"/>
              </a:rPr>
              <a:t>esting</a:t>
            </a:r>
            <a:endParaRPr lang="en-US" sz="40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Monotype Corsiva" pitchFamily="66" charset="0"/>
              <a:cs typeface="2  Davat" pitchFamily="2" charset="-78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 bwMode="auto">
          <a:xfrm>
            <a:off x="427876" y="557050"/>
            <a:ext cx="792784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kern="1200">
                <a:solidFill>
                  <a:schemeClr val="accent3">
                    <a:shade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62298C"/>
                </a:solidFill>
                <a:latin typeface="Georgia" pitchFamily="18" charset="0"/>
              </a:defRPr>
            </a:lvl9pPr>
          </a:lstStyle>
          <a:p>
            <a:r>
              <a:rPr lang="en-US" sz="2400" dirty="0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Jahrom</a:t>
            </a:r>
            <a:r>
              <a:rPr lang="en-US" sz="2400" dirty="0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Counselling</a:t>
            </a:r>
            <a:r>
              <a:rPr lang="en-US" sz="2400" dirty="0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  and  </a:t>
            </a:r>
            <a:r>
              <a:rPr lang="en-US" sz="2400" dirty="0" err="1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behavoral</a:t>
            </a:r>
            <a:r>
              <a:rPr lang="en-US" sz="2400" dirty="0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  </a:t>
            </a:r>
            <a:r>
              <a:rPr lang="en-US" sz="2400" dirty="0" err="1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Moddification</a:t>
            </a:r>
            <a:r>
              <a:rPr lang="en-US" sz="2400" dirty="0" smtClean="0">
                <a:solidFill>
                  <a:srgbClr val="FF0000"/>
                </a:solidFill>
                <a:latin typeface="Monotype Corsiva" pitchFamily="66" charset="0"/>
                <a:cs typeface="2  Titr" pitchFamily="2" charset="-78"/>
              </a:rPr>
              <a:t> Center</a:t>
            </a:r>
            <a:endParaRPr lang="fa-IR" sz="2400" dirty="0">
              <a:solidFill>
                <a:srgbClr val="FF0000"/>
              </a:solidFill>
              <a:latin typeface="Monotype Corsiva" pitchFamily="66" charset="0"/>
              <a:cs typeface="2 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1616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927975" cy="7620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solidFill>
                  <a:srgbClr val="62298C"/>
                </a:solidFill>
                <a:cs typeface="B Lotus" pitchFamily="2" charset="-78"/>
              </a:rPr>
              <a:t>مركز مشاوره بيماري هاي رفتاري</a:t>
            </a:r>
            <a:endParaRPr lang="fa-IR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2057400"/>
            <a:ext cx="8504238" cy="4572000"/>
          </a:xfrm>
        </p:spPr>
        <p:txBody>
          <a:bodyPr/>
          <a:lstStyle/>
          <a:p>
            <a:pPr algn="just" rtl="1"/>
            <a:r>
              <a:rPr lang="fa-IR" dirty="0" smtClean="0">
                <a:cs typeface="B Lotus" pitchFamily="2" charset="-78"/>
              </a:rPr>
              <a:t>مراكز مشاوره بيماري هاي رفتاري يكي از تجربيات موفق كشور است كه توانسته گام هاي موثري را در كنترل اپيدمي اچ‌آي‌وي بردارد. 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اولين مركز مشاوره بيماري هاي رفتاري: در سال 1379 در کرمانشاه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دومين مركز : در سال 1381 در تهران</a:t>
            </a:r>
          </a:p>
          <a:p>
            <a:pPr algn="just" rtl="1"/>
            <a:r>
              <a:rPr lang="fa-IR" dirty="0" smtClean="0">
                <a:cs typeface="B Lotus" pitchFamily="2" charset="-78"/>
              </a:rPr>
              <a:t>راه اندازي این مراكز از طرف نهادهاي بين المللي متولي امر سلامت، تحت نام بهترين تجربه به ساير كشورها معرفي شده اند.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 eaLnBrk="1" hangingPunct="1"/>
            <a:r>
              <a:rPr lang="fa-IR" dirty="0" smtClean="0">
                <a:solidFill>
                  <a:srgbClr val="62298C"/>
                </a:solidFill>
                <a:cs typeface="B Jadid" pitchFamily="2" charset="-78"/>
              </a:rPr>
              <a:t>مركز مشاوره بيماري هاي رفتاري چیست؟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4238" cy="4572000"/>
          </a:xfrm>
        </p:spPr>
        <p:txBody>
          <a:bodyPr/>
          <a:lstStyle/>
          <a:p>
            <a:pPr algn="justLow" rtl="1" eaLnBrk="1" hangingPunct="1">
              <a:lnSpc>
                <a:spcPct val="150000"/>
              </a:lnSpc>
              <a:buNone/>
            </a:pPr>
            <a:r>
              <a:rPr lang="fa-IR" sz="2400" dirty="0" smtClean="0">
                <a:cs typeface="2  Nazanin" pitchFamily="2" charset="-78"/>
              </a:rPr>
              <a:t>مراکز</a:t>
            </a:r>
            <a:r>
              <a:rPr lang="fa-IR" sz="2400" dirty="0">
                <a:cs typeface="2  Nazanin" pitchFamily="2" charset="-78"/>
              </a:rPr>
              <a:t> مشاوره بیماریهای رفتاری ، مراکزی هستند که </a:t>
            </a:r>
            <a:r>
              <a:rPr lang="fa-IR" sz="2400" dirty="0" smtClean="0">
                <a:cs typeface="2  Nazanin" pitchFamily="2" charset="-78"/>
              </a:rPr>
              <a:t>خدمات </a:t>
            </a:r>
            <a:r>
              <a:rPr lang="fa-IR" sz="2400" dirty="0">
                <a:cs typeface="2  Nazanin" pitchFamily="2" charset="-78"/>
              </a:rPr>
              <a:t>آموزشی ، مشاوره ، مراقبت و درمان </a:t>
            </a:r>
            <a:r>
              <a:rPr lang="fa-IR" sz="2400" dirty="0" smtClean="0">
                <a:cs typeface="2  Nazanin" pitchFamily="2" charset="-78"/>
              </a:rPr>
              <a:t>، </a:t>
            </a:r>
            <a:r>
              <a:rPr lang="fa-IR" sz="2400" dirty="0">
                <a:cs typeface="2  Nazanin" pitchFamily="2" charset="-78"/>
              </a:rPr>
              <a:t>پیشگیری </a:t>
            </a:r>
            <a:r>
              <a:rPr lang="fa-IR" sz="2400" dirty="0" smtClean="0">
                <a:cs typeface="2  Nazanin" pitchFamily="2" charset="-78"/>
              </a:rPr>
              <a:t>و </a:t>
            </a:r>
            <a:r>
              <a:rPr lang="fa-IR" sz="2400" dirty="0">
                <a:cs typeface="2  Nazanin" pitchFamily="2" charset="-78"/>
              </a:rPr>
              <a:t>کاهش آسیب را به افراد در </a:t>
            </a:r>
            <a:r>
              <a:rPr lang="fa-IR" sz="2400" dirty="0" smtClean="0">
                <a:cs typeface="2  Nazanin" pitchFamily="2" charset="-78"/>
              </a:rPr>
              <a:t>معرض خطر </a:t>
            </a:r>
            <a:r>
              <a:rPr lang="fa-IR" sz="2400" dirty="0">
                <a:cs typeface="2  Nazanin" pitchFamily="2" charset="-78"/>
              </a:rPr>
              <a:t>و مبتلا به </a:t>
            </a:r>
            <a:r>
              <a:rPr lang="en-US" sz="2400" dirty="0">
                <a:cs typeface="2  Nazanin" pitchFamily="2" charset="-78"/>
              </a:rPr>
              <a:t>HIV</a:t>
            </a:r>
            <a:r>
              <a:rPr lang="fa-IR" sz="2400" dirty="0">
                <a:cs typeface="2  Nazanin" pitchFamily="2" charset="-78"/>
              </a:rPr>
              <a:t> و </a:t>
            </a:r>
            <a:r>
              <a:rPr lang="fa-IR" sz="2400" dirty="0" smtClean="0">
                <a:cs typeface="2  Nazanin" pitchFamily="2" charset="-78"/>
              </a:rPr>
              <a:t>بیماریهای آمیزشی</a:t>
            </a:r>
            <a:r>
              <a:rPr lang="fa-IR" sz="2400" dirty="0">
                <a:cs typeface="2  Nazanin" pitchFamily="2" charset="-78"/>
              </a:rPr>
              <a:t> </a:t>
            </a:r>
            <a:r>
              <a:rPr lang="fa-IR" sz="2400" dirty="0" smtClean="0">
                <a:cs typeface="2  Nazanin" pitchFamily="2" charset="-78"/>
              </a:rPr>
              <a:t> ارائه </a:t>
            </a:r>
            <a:r>
              <a:rPr lang="fa-IR" sz="2400" dirty="0">
                <a:cs typeface="2  Nazanin" pitchFamily="2" charset="-78"/>
              </a:rPr>
              <a:t>مي </a:t>
            </a:r>
            <a:r>
              <a:rPr lang="fa-IR" sz="2400" dirty="0" smtClean="0">
                <a:cs typeface="2  Nazanin" pitchFamily="2" charset="-78"/>
              </a:rPr>
              <a:t>دهند. </a:t>
            </a:r>
            <a:r>
              <a:rPr lang="fa-IR" sz="2400" dirty="0">
                <a:cs typeface="2  Nazanin" pitchFamily="2" charset="-78"/>
              </a:rPr>
              <a:t>در اين مراكز وجود پرسنل دوره دیده و امکان دسترسی به متخصص عفونی شرط لازم برای راه اندازی این مراکز می </a:t>
            </a:r>
            <a:r>
              <a:rPr lang="fa-IR" sz="2400" dirty="0" smtClean="0">
                <a:cs typeface="2  Nazanin" pitchFamily="2" charset="-78"/>
              </a:rPr>
              <a:t>باشد </a:t>
            </a:r>
            <a:br>
              <a:rPr lang="fa-IR" sz="2400" dirty="0" smtClean="0">
                <a:cs typeface="2  Nazanin" pitchFamily="2" charset="-78"/>
              </a:rPr>
            </a:br>
            <a:r>
              <a:rPr lang="fa-IR" sz="2400" dirty="0" smtClean="0">
                <a:cs typeface="2  Nazanin" pitchFamily="2" charset="-78"/>
              </a:rPr>
              <a:t>( </a:t>
            </a:r>
            <a:r>
              <a:rPr lang="fa-IR" sz="2400" dirty="0">
                <a:cs typeface="2  Nazanin" pitchFamily="2" charset="-78"/>
              </a:rPr>
              <a:t>پروتكل كشوري راه اندازي مراكز مشاوره بيماريهاي رفتاري) .</a:t>
            </a:r>
            <a:endParaRPr lang="en-US" sz="2400" dirty="0">
              <a:cs typeface="2  Nazanin" pitchFamily="2" charset="-78"/>
            </a:endParaRPr>
          </a:p>
          <a:p>
            <a:pPr algn="r" rtl="1" eaLnBrk="1" hangingPunct="1">
              <a:buFont typeface="Wingdings 2" pitchFamily="18" charset="2"/>
              <a:buNone/>
            </a:pPr>
            <a:endParaRPr lang="fa-IR" sz="800" b="1" dirty="0" smtClean="0">
              <a:cs typeface="2  Nazanin" pitchFamily="2" charset="-78"/>
            </a:endParaRPr>
          </a:p>
          <a:p>
            <a:pPr algn="just" rtl="1" eaLnBrk="1" hangingPunct="1">
              <a:buNone/>
            </a:pPr>
            <a:r>
              <a:rPr lang="fa-IR" sz="2400" dirty="0">
                <a:solidFill>
                  <a:srgbClr val="0070C0"/>
                </a:solidFill>
                <a:cs typeface="2  Nazanin" pitchFamily="2" charset="-78"/>
              </a:rPr>
              <a:t>با توجه به نو پديد بودن ، تبعات اجتماعي ، اقتصادي ، فرهنگي و ..... اين بيماري ، اهميت بيماريابي اصولي </a:t>
            </a:r>
            <a:r>
              <a:rPr lang="fa-IR" sz="2400" dirty="0" smtClean="0">
                <a:solidFill>
                  <a:srgbClr val="0070C0"/>
                </a:solidFill>
                <a:cs typeface="2  Nazanin" pitchFamily="2" charset="-78"/>
              </a:rPr>
              <a:t>از </a:t>
            </a:r>
            <a:r>
              <a:rPr lang="fa-IR" sz="2400" dirty="0">
                <a:solidFill>
                  <a:srgbClr val="0070C0"/>
                </a:solidFill>
                <a:cs typeface="2  Nazanin" pitchFamily="2" charset="-78"/>
              </a:rPr>
              <a:t>يك سو و حفظ و تداوم ارايه خدمت به بيماران ازسوي ديگر ، منجر به تعيين شاخص ها و اهداف </a:t>
            </a:r>
            <a:r>
              <a:rPr lang="fa-IR" sz="2400" dirty="0" smtClean="0">
                <a:solidFill>
                  <a:srgbClr val="0070C0"/>
                </a:solidFill>
                <a:cs typeface="2  Nazanin" pitchFamily="2" charset="-78"/>
              </a:rPr>
              <a:t>و تاكيد </a:t>
            </a:r>
            <a:r>
              <a:rPr lang="fa-IR" sz="2400" dirty="0">
                <a:solidFill>
                  <a:srgbClr val="0070C0"/>
                </a:solidFill>
                <a:cs typeface="2  Nazanin" pitchFamily="2" charset="-78"/>
              </a:rPr>
              <a:t>بر دسترسي بر آن شده است. </a:t>
            </a:r>
            <a:endParaRPr lang="fa-IR" sz="2400" b="1" dirty="0" smtClean="0">
              <a:solidFill>
                <a:srgbClr val="0070C0"/>
              </a:solidFill>
              <a:cs typeface="2 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>
              <a:defRPr/>
            </a:pPr>
            <a:r>
              <a:rPr lang="fa-IR" sz="4000" b="1" dirty="0" smtClean="0">
                <a:solidFill>
                  <a:srgbClr val="62298C"/>
                </a:solidFill>
                <a:cs typeface="B Lotus" pitchFamily="2" charset="-78"/>
              </a:rPr>
              <a:t>اهداف</a:t>
            </a:r>
            <a:r>
              <a:rPr lang="fa-IR" sz="4000" b="1" dirty="0" smtClean="0"/>
              <a:t> </a:t>
            </a:r>
            <a:r>
              <a:rPr lang="fa-IR" sz="4000" b="1" dirty="0" smtClean="0">
                <a:solidFill>
                  <a:srgbClr val="62298C"/>
                </a:solidFill>
                <a:cs typeface="B Lotus" pitchFamily="2" charset="-78"/>
              </a:rPr>
              <a:t>مركز مشاوره بيماري هاي رفتاري</a:t>
            </a:r>
            <a:r>
              <a:rPr lang="fa-IR" sz="4000" b="1" dirty="0" smtClean="0"/>
              <a:t> </a:t>
            </a:r>
            <a:endParaRPr lang="fa-IR" sz="4000" b="1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524000"/>
            <a:ext cx="8504238" cy="4572000"/>
          </a:xfrm>
        </p:spPr>
        <p:txBody>
          <a:bodyPr/>
          <a:lstStyle/>
          <a:p>
            <a:pPr marL="0" indent="0" algn="ctr" rtl="1">
              <a:lnSpc>
                <a:spcPct val="150000"/>
              </a:lnSpc>
              <a:buNone/>
            </a:pPr>
            <a:r>
              <a:rPr lang="fa-IR" sz="2200" b="1" dirty="0">
                <a:latin typeface="Monotype Corsiva" pitchFamily="66" charset="0"/>
                <a:cs typeface="2  Titr" pitchFamily="2" charset="-78"/>
              </a:rPr>
              <a:t>از اهداف را ه اندازي اين مراكز مي توان به موارد ذيل اشاره كرد :</a:t>
            </a:r>
            <a:endParaRPr lang="en-US" sz="2200" dirty="0">
              <a:latin typeface="Monotype Corsiva" pitchFamily="66" charset="0"/>
              <a:cs typeface="2  Titr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2200" dirty="0" smtClean="0">
                <a:latin typeface="Monotype Corsiva" pitchFamily="66" charset="0"/>
                <a:cs typeface="2  Nazanin" pitchFamily="2" charset="-78"/>
              </a:rPr>
              <a:t>فراهم </a:t>
            </a:r>
            <a:r>
              <a:rPr lang="fa-IR" sz="2200" dirty="0">
                <a:latin typeface="Monotype Corsiva" pitchFamily="66" charset="0"/>
                <a:cs typeface="2  Nazanin" pitchFamily="2" charset="-78"/>
              </a:rPr>
              <a:t>نمودن 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امکان دسترسی عموم مردم به مکانی مطمئن جهت کسب اطلاعات در خصوص راههای انتقال و پیشگیری از بیماری </a:t>
            </a:r>
            <a:r>
              <a:rPr lang="en-US" sz="1800" dirty="0">
                <a:latin typeface="Monotype Corsiva" pitchFamily="66" charset="0"/>
                <a:cs typeface="2  Nazanin" pitchFamily="2" charset="-78"/>
              </a:rPr>
              <a:t>HIV/AIDS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 .</a:t>
            </a:r>
            <a:endParaRPr lang="en-US" sz="1800" dirty="0">
              <a:latin typeface="Monotype Corsiva" pitchFamily="66" charset="0"/>
              <a:cs typeface="2 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فراهم 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نمودن امکان دسترسی گروههای در </a:t>
            </a: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معرض خطر ، به 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خدمات </a:t>
            </a: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آموزشی، مشاوره، 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تشخیص </a:t>
            </a:r>
            <a:r>
              <a:rPr lang="en-US" sz="1800" dirty="0">
                <a:latin typeface="Monotype Corsiva" pitchFamily="66" charset="0"/>
                <a:cs typeface="2  Nazanin" pitchFamily="2" charset="-78"/>
              </a:rPr>
              <a:t>HIV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 ، کاهش آسیب و مراقبت و درمان بیماریهای </a:t>
            </a: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آمیزشی . </a:t>
            </a:r>
            <a:endParaRPr lang="en-US" sz="1800" dirty="0">
              <a:latin typeface="Monotype Corsiva" pitchFamily="66" charset="0"/>
              <a:cs typeface="2 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فراهم 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نمودن امکان دسترسی مبتلایان به اچ ای وی </a:t>
            </a: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/ ایدز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 و خانواده آنان به خدمات </a:t>
            </a: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آموزشی، 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مشاوره ، مراقبت و درمان و کاهش </a:t>
            </a: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آسیب . </a:t>
            </a:r>
            <a:endParaRPr lang="en-US" sz="1800" dirty="0">
              <a:latin typeface="Monotype Corsiva" pitchFamily="66" charset="0"/>
              <a:cs typeface="2 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افزایش 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امکان دسترسی مبتلایان </a:t>
            </a:r>
            <a:r>
              <a:rPr lang="fa-IR" sz="1800" dirty="0" smtClean="0">
                <a:latin typeface="Monotype Corsiva" pitchFamily="66" charset="0"/>
                <a:cs typeface="2  Nazanin" pitchFamily="2" charset="-78"/>
              </a:rPr>
              <a:t>بیماریهای آمیزشی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 به خدمات آموزش ، مشاوره ، مراقبت و درمان و کاهش آسیب .</a:t>
            </a:r>
            <a:endParaRPr lang="en-US" sz="1800" dirty="0">
              <a:latin typeface="Monotype Corsiva" pitchFamily="66" charset="0"/>
              <a:cs typeface="2  Nazanin" pitchFamily="2" charset="-78"/>
            </a:endParaRPr>
          </a:p>
          <a:p>
            <a:pPr algn="just" rtl="1">
              <a:lnSpc>
                <a:spcPct val="150000"/>
              </a:lnSpc>
            </a:pPr>
            <a:r>
              <a:rPr lang="fa-IR" sz="1800" dirty="0">
                <a:latin typeface="Monotype Corsiva" pitchFamily="66" charset="0"/>
                <a:cs typeface="2  Nazanin" pitchFamily="2" charset="-78"/>
              </a:rPr>
              <a:t> افزایش امکان دسترسی افراد در مواجهه شغلی به خدمات تشخیصی و پیشگیری از ابتلا به </a:t>
            </a:r>
            <a:r>
              <a:rPr lang="en-US" sz="1800" dirty="0">
                <a:latin typeface="Monotype Corsiva" pitchFamily="66" charset="0"/>
                <a:cs typeface="2  Nazanin" pitchFamily="2" charset="-78"/>
              </a:rPr>
              <a:t>HIV</a:t>
            </a:r>
            <a:r>
              <a:rPr lang="fa-IR" sz="1800" dirty="0">
                <a:latin typeface="Monotype Corsiva" pitchFamily="66" charset="0"/>
                <a:cs typeface="2  Nazanin" pitchFamily="2" charset="-78"/>
              </a:rPr>
              <a:t> .</a:t>
            </a:r>
            <a:endParaRPr lang="en-US" sz="1800" dirty="0">
              <a:latin typeface="Monotype Corsiva" pitchFamily="66" charset="0"/>
              <a:cs typeface="2  Nazanin" pitchFamily="2" charset="-78"/>
            </a:endParaRPr>
          </a:p>
          <a:p>
            <a:pPr marL="514350" indent="-514350" algn="r" rtl="1">
              <a:lnSpc>
                <a:spcPct val="150000"/>
              </a:lnSpc>
              <a:buFont typeface="Wingdings 2" pitchFamily="18" charset="2"/>
              <a:buAutoNum type="arabicPeriod"/>
              <a:defRPr/>
            </a:pPr>
            <a:endParaRPr lang="fa-IR" sz="2200" b="1" dirty="0" smtClean="0">
              <a:latin typeface="Monotype Corsiva" pitchFamily="66" charset="0"/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8077200" cy="1066800"/>
          </a:xfrm>
        </p:spPr>
        <p:txBody>
          <a:bodyPr/>
          <a:lstStyle/>
          <a:p>
            <a:pPr>
              <a:defRPr/>
            </a:pPr>
            <a:r>
              <a:rPr lang="fa-IR" sz="4000" b="1" dirty="0" smtClean="0">
                <a:cs typeface="B Lotus" pitchFamily="2" charset="-78"/>
              </a:rPr>
              <a:t>گروه‌هاي هدف گيرنده خدمت در مركز مشاوره </a:t>
            </a:r>
            <a:endParaRPr lang="fa-IR" sz="4000" dirty="0">
              <a:cs typeface="B Lotus" pitchFamily="2" charset="-7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11162" y="1597025"/>
            <a:ext cx="8504238" cy="4346575"/>
          </a:xfrm>
        </p:spPr>
        <p:txBody>
          <a:bodyPr/>
          <a:lstStyle/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>
                <a:cs typeface="2  Nazanin" pitchFamily="2" charset="-78"/>
              </a:rPr>
              <a:t>كليه موارد</a:t>
            </a:r>
            <a:r>
              <a:rPr lang="en-US" sz="1800" dirty="0">
                <a:cs typeface="2  Nazanin" pitchFamily="2" charset="-78"/>
              </a:rPr>
              <a:t> HIV/ AIDS </a:t>
            </a:r>
            <a:r>
              <a:rPr lang="fa-IR" sz="1800" dirty="0">
                <a:cs typeface="2  Nazanin" pitchFamily="2" charset="-78"/>
              </a:rPr>
              <a:t>شناسائي شده</a:t>
            </a: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>
                <a:cs typeface="2  Nazanin" pitchFamily="2" charset="-78"/>
              </a:rPr>
              <a:t>افراد با سابقه رفتار جنسي </a:t>
            </a:r>
            <a:r>
              <a:rPr lang="fa-IR" sz="1800" dirty="0" smtClean="0">
                <a:cs typeface="2  Nazanin" pitchFamily="2" charset="-78"/>
              </a:rPr>
              <a:t>محافظت نشده </a:t>
            </a:r>
            <a:r>
              <a:rPr lang="fa-IR" sz="1800" dirty="0">
                <a:cs typeface="2  Nazanin" pitchFamily="2" charset="-78"/>
              </a:rPr>
              <a:t>يا مبتلا به بيماريهاي منتقله جنسی</a:t>
            </a:r>
            <a:r>
              <a:rPr lang="en-US" sz="1800" dirty="0">
                <a:cs typeface="2  Nazanin" pitchFamily="2" charset="-78"/>
              </a:rPr>
              <a:t>( STI)</a:t>
            </a:r>
            <a:endParaRPr lang="fa-IR" sz="1800" dirty="0">
              <a:cs typeface="2 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>
                <a:cs typeface="2  Nazanin" pitchFamily="2" charset="-78"/>
              </a:rPr>
              <a:t>معتادين </a:t>
            </a:r>
            <a:r>
              <a:rPr lang="fa-IR" sz="1800" dirty="0" smtClean="0">
                <a:cs typeface="2  Nazanin" pitchFamily="2" charset="-78"/>
              </a:rPr>
              <a:t>تزريقي</a:t>
            </a: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>
                <a:cs typeface="2  Nazanin" pitchFamily="2" charset="-78"/>
              </a:rPr>
              <a:t>خانواده افراد</a:t>
            </a:r>
            <a:r>
              <a:rPr lang="en-US" sz="1800" dirty="0">
                <a:cs typeface="2  Nazanin" pitchFamily="2" charset="-78"/>
              </a:rPr>
              <a:t> HIV /AIDS </a:t>
            </a:r>
            <a:endParaRPr lang="fa-IR" sz="1800" dirty="0" smtClean="0">
              <a:cs typeface="2 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>
                <a:cs typeface="2  Nazanin" pitchFamily="2" charset="-78"/>
              </a:rPr>
              <a:t>داوطلبين اختياري مشاوره بيماريهاي رفتاري ( ايدز، بيماريهاي آميزشي، هپاتيت، اعتياد </a:t>
            </a:r>
            <a:r>
              <a:rPr lang="fa-IR" sz="1800" dirty="0" smtClean="0">
                <a:cs typeface="2  Nazanin" pitchFamily="2" charset="-78"/>
              </a:rPr>
              <a:t>و </a:t>
            </a:r>
            <a:r>
              <a:rPr lang="en-US" sz="1800" dirty="0" smtClean="0">
                <a:cs typeface="2  Nazanin" pitchFamily="2" charset="-78"/>
              </a:rPr>
              <a:t> </a:t>
            </a:r>
            <a:r>
              <a:rPr lang="en-US" sz="1800" dirty="0">
                <a:cs typeface="2  Nazanin" pitchFamily="2" charset="-78"/>
              </a:rPr>
              <a:t>. . </a:t>
            </a:r>
            <a:r>
              <a:rPr lang="en-US" sz="1800" dirty="0" smtClean="0">
                <a:cs typeface="2  Nazanin" pitchFamily="2" charset="-78"/>
              </a:rPr>
              <a:t>.</a:t>
            </a:r>
            <a:r>
              <a:rPr lang="fa-IR" sz="1800" dirty="0" smtClean="0">
                <a:cs typeface="2  Nazanin" pitchFamily="2" charset="-78"/>
              </a:rPr>
              <a:t>)</a:t>
            </a:r>
            <a:endParaRPr lang="fa-IR" sz="1800" dirty="0">
              <a:cs typeface="2 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 smtClean="0">
                <a:cs typeface="2  Nazanin" pitchFamily="2" charset="-78"/>
              </a:rPr>
              <a:t>افراد با سابقه </a:t>
            </a:r>
            <a:r>
              <a:rPr lang="fa-IR" sz="1800" dirty="0">
                <a:cs typeface="2  Nazanin" pitchFamily="2" charset="-78"/>
              </a:rPr>
              <a:t>مواجهه شغلی و غیر شغلی با وسایل تیز و برنده آغشته به خون و ترشحات</a:t>
            </a:r>
            <a:r>
              <a:rPr lang="en-US" sz="1800" dirty="0">
                <a:cs typeface="2  Nazanin" pitchFamily="2" charset="-78"/>
              </a:rPr>
              <a:t> </a:t>
            </a:r>
            <a:endParaRPr lang="en-US" sz="1800" dirty="0" smtClean="0">
              <a:cs typeface="2  Nazanin" pitchFamily="2" charset="-78"/>
            </a:endParaRP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>
                <a:cs typeface="2  Nazanin" pitchFamily="2" charset="-78"/>
              </a:rPr>
              <a:t>افراد دارای سابقه دریافت خون و یا فراورده های خونی </a:t>
            </a:r>
            <a:r>
              <a:rPr lang="fa-IR" sz="1800" dirty="0" smtClean="0">
                <a:cs typeface="2  Nazanin" pitchFamily="2" charset="-78"/>
              </a:rPr>
              <a:t>آلوده</a:t>
            </a: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 smtClean="0">
                <a:cs typeface="2  Nazanin" pitchFamily="2" charset="-78"/>
              </a:rPr>
              <a:t>افراد با سابقه داشتن زندان </a:t>
            </a:r>
          </a:p>
          <a:p>
            <a:pPr algn="just" rtl="1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ü"/>
            </a:pPr>
            <a:r>
              <a:rPr lang="fa-IR" sz="1800" dirty="0" smtClean="0">
                <a:cs typeface="2  Nazanin" pitchFamily="2" charset="-78"/>
              </a:rPr>
              <a:t>زنان باردار که پس از ارزیابی خطر داوطلب انجام آزمایش هستند. </a:t>
            </a:r>
            <a:endParaRPr lang="fa-IR" sz="1800" dirty="0">
              <a:cs typeface="2  Nazanin" pitchFamily="2" charset="-78"/>
            </a:endParaRPr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endParaRPr lang="fa-IR" sz="1200" dirty="0" smtClean="0"/>
          </a:p>
          <a:p>
            <a:pPr marL="0" indent="0" algn="just" rtl="1">
              <a:lnSpc>
                <a:spcPct val="150000"/>
              </a:lnSpc>
              <a:buClr>
                <a:schemeClr val="tx1"/>
              </a:buClr>
              <a:buNone/>
            </a:pPr>
            <a:r>
              <a:rPr lang="en-US" sz="1200" dirty="0" smtClean="0"/>
              <a:t/>
            </a:r>
            <a:br>
              <a:rPr lang="en-US" sz="1200" dirty="0" smtClean="0"/>
            </a:br>
            <a:endParaRPr lang="fa-IR" sz="1200" dirty="0" smtClean="0">
              <a:latin typeface="Monotype Corsiva" pitchFamily="66" charset="0"/>
              <a:cs typeface="2  Nazanin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 rtl="1">
              <a:defRPr/>
            </a:pPr>
            <a:r>
              <a:rPr lang="fa-IR" b="1" dirty="0" smtClean="0">
                <a:cs typeface="B Titr" pitchFamily="2" charset="-78"/>
              </a:rPr>
              <a:t>رئوس فعاليت هاي انجام شده در مركز مشاوره</a:t>
            </a:r>
            <a:endParaRPr lang="en-US" dirty="0">
              <a:cs typeface="B Titr" pitchFamily="2" charset="-78"/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752600"/>
            <a:ext cx="8504238" cy="4572000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sz="4000" b="1" dirty="0" smtClean="0">
                <a:cs typeface="B Lotus" pitchFamily="2" charset="-78"/>
              </a:rPr>
              <a:t>داوطلبین مشاوره</a:t>
            </a:r>
            <a:endParaRPr lang="en-US" sz="4000" b="1" dirty="0" smtClean="0">
              <a:cs typeface="B Lotus" pitchFamily="2" charset="-78"/>
            </a:endParaRPr>
          </a:p>
          <a:p>
            <a:pPr lvl="2" algn="r" rtl="1"/>
            <a:r>
              <a:rPr lang="fa-IR" sz="3600" dirty="0" smtClean="0">
                <a:cs typeface="B Lotus" pitchFamily="2" charset="-78"/>
              </a:rPr>
              <a:t>آموزش </a:t>
            </a:r>
            <a:endParaRPr lang="en-US" sz="3600" dirty="0" smtClean="0">
              <a:cs typeface="B Lotus" pitchFamily="2" charset="-78"/>
            </a:endParaRPr>
          </a:p>
          <a:p>
            <a:pPr lvl="2" algn="r" rtl="1"/>
            <a:r>
              <a:rPr lang="fa-IR" sz="3600" dirty="0" smtClean="0">
                <a:cs typeface="B Lotus" pitchFamily="2" charset="-78"/>
              </a:rPr>
              <a:t>مشاوره پيش و پس از آزمايش و تست تشخيصي    اچ‌آي‌وي ( </a:t>
            </a:r>
            <a:r>
              <a:rPr lang="en-US" sz="3600" dirty="0" smtClean="0">
                <a:cs typeface="B Lotus" pitchFamily="2" charset="-78"/>
              </a:rPr>
              <a:t>VCT</a:t>
            </a:r>
            <a:r>
              <a:rPr lang="fa-IR" sz="3600" dirty="0" smtClean="0">
                <a:cs typeface="B Lotus" pitchFamily="2" charset="-78"/>
              </a:rPr>
              <a:t>)</a:t>
            </a:r>
            <a:endParaRPr lang="en-US" sz="3600" dirty="0" smtClean="0"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7927975" cy="762000"/>
          </a:xfrm>
        </p:spPr>
        <p:txBody>
          <a:bodyPr/>
          <a:lstStyle/>
          <a:p>
            <a:pPr>
              <a:defRPr/>
            </a:pPr>
            <a:r>
              <a:rPr lang="fa-IR" b="1" dirty="0" smtClean="0">
                <a:cs typeface="B Titr" pitchFamily="2" charset="-78"/>
              </a:rPr>
              <a:t>رئوس فعاليت هاي انجام شده در مركز مشاوره</a:t>
            </a:r>
            <a:endParaRPr lang="fa-IR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49825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fa-IR" sz="3600" b="1" dirty="0" smtClean="0">
                <a:cs typeface="B Lotus" pitchFamily="2" charset="-78"/>
              </a:rPr>
              <a:t>گروه در معرض بيشترين خطر ابتلا به </a:t>
            </a:r>
            <a:r>
              <a:rPr lang="en-US" sz="3600" b="1" dirty="0" smtClean="0">
                <a:cs typeface="B Lotus" pitchFamily="2" charset="-78"/>
              </a:rPr>
              <a:t>HIV</a:t>
            </a:r>
          </a:p>
          <a:p>
            <a:pPr marL="365125" lvl="2" indent="228600" algn="r" rtl="1"/>
            <a:r>
              <a:rPr lang="fa-IR" sz="2800" b="1" dirty="0" smtClean="0">
                <a:cs typeface="B Lotus" pitchFamily="2" charset="-78"/>
              </a:rPr>
              <a:t>آموزش </a:t>
            </a:r>
            <a:endParaRPr lang="en-US" sz="2800" b="1" dirty="0" smtClean="0">
              <a:cs typeface="B Lotus" pitchFamily="2" charset="-78"/>
            </a:endParaRPr>
          </a:p>
          <a:p>
            <a:pPr marL="365125" lvl="2" indent="228600" algn="r" rtl="1"/>
            <a:r>
              <a:rPr lang="fa-IR" sz="2800" b="1" dirty="0" smtClean="0">
                <a:cs typeface="B Lotus" pitchFamily="2" charset="-78"/>
              </a:rPr>
              <a:t>مشاوره پيش و پس از آزمايش و تست تشخيصي </a:t>
            </a:r>
            <a:r>
              <a:rPr lang="en-US" sz="2800" b="1" dirty="0" smtClean="0">
                <a:cs typeface="B Lotus" pitchFamily="2" charset="-78"/>
              </a:rPr>
              <a:t>HIV</a:t>
            </a:r>
          </a:p>
          <a:p>
            <a:pPr marL="365125" lvl="2" indent="228600" algn="r" rtl="1"/>
            <a:r>
              <a:rPr lang="fa-IR" sz="2800" b="1" dirty="0" smtClean="0">
                <a:cs typeface="B Lotus" pitchFamily="2" charset="-78"/>
              </a:rPr>
              <a:t>كاهش آسيب</a:t>
            </a:r>
            <a:endParaRPr lang="en-US" sz="2800" b="1" dirty="0" smtClean="0">
              <a:cs typeface="B Lotus" pitchFamily="2" charset="-78"/>
            </a:endParaRPr>
          </a:p>
          <a:p>
            <a:pPr marL="365125" lvl="2" indent="228600" algn="r" rtl="1"/>
            <a:r>
              <a:rPr lang="fa-IR" sz="2800" b="1" dirty="0" smtClean="0">
                <a:cs typeface="B Lotus" pitchFamily="2" charset="-78"/>
              </a:rPr>
              <a:t>مراقبت و درمان بيماري‌هاي آمیزشی</a:t>
            </a:r>
            <a:endParaRPr lang="en-US" sz="2800" b="1" dirty="0" smtClean="0">
              <a:cs typeface="B Lotus" pitchFamily="2" charset="-78"/>
            </a:endParaRPr>
          </a:p>
          <a:p>
            <a:pPr marL="365125" lvl="2" indent="228600" algn="r" rtl="1"/>
            <a:r>
              <a:rPr lang="fa-IR" sz="2800" b="1" dirty="0" smtClean="0">
                <a:cs typeface="B Lotus" pitchFamily="2" charset="-78"/>
              </a:rPr>
              <a:t>ارجاع به سطوح تخصصي </a:t>
            </a:r>
            <a:endParaRPr lang="en-US" sz="2800" b="1" dirty="0" smtClean="0">
              <a:cs typeface="B Lotus" pitchFamily="2" charset="-78"/>
            </a:endParaRPr>
          </a:p>
          <a:p>
            <a:pPr marL="365125" lvl="2" indent="228600" algn="r" rtl="1"/>
            <a:r>
              <a:rPr lang="fa-IR" sz="2800" b="1" dirty="0" smtClean="0">
                <a:cs typeface="B Lotus" pitchFamily="2" charset="-78"/>
              </a:rPr>
              <a:t>ارجاع به مراكز حمايتي مرتبط </a:t>
            </a:r>
            <a:endParaRPr lang="en-US" sz="2800" b="1" dirty="0" smtClean="0">
              <a:cs typeface="B Lotus" pitchFamily="2" charset="-78"/>
            </a:endParaRPr>
          </a:p>
          <a:p>
            <a:pPr marL="365125" lvl="2" indent="0" algn="r" rtl="1">
              <a:buNone/>
            </a:pPr>
            <a:r>
              <a:rPr lang="en-US" sz="2800" dirty="0" smtClean="0"/>
              <a:t> 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424456"/>
      </a:dk2>
      <a:lt2>
        <a:srgbClr val="ABDB77"/>
      </a:lt2>
      <a:accent1>
        <a:srgbClr val="53548A"/>
      </a:accent1>
      <a:accent2>
        <a:srgbClr val="438086"/>
      </a:accent2>
      <a:accent3>
        <a:srgbClr val="7030A0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801</TotalTime>
  <Words>571</Words>
  <Application>Microsoft Office PowerPoint</Application>
  <PresentationFormat>On-screen Show (4:3)</PresentationFormat>
  <Paragraphs>114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37" baseType="lpstr">
      <vt:lpstr>2  Davat</vt:lpstr>
      <vt:lpstr>2  Nazanin</vt:lpstr>
      <vt:lpstr>2  Nikoo</vt:lpstr>
      <vt:lpstr>2  Titr</vt:lpstr>
      <vt:lpstr>2  Yagut_MRT</vt:lpstr>
      <vt:lpstr>Arial</vt:lpstr>
      <vt:lpstr>B Jadid</vt:lpstr>
      <vt:lpstr>B Lotus</vt:lpstr>
      <vt:lpstr>B Nazanin</vt:lpstr>
      <vt:lpstr>B Nikoo</vt:lpstr>
      <vt:lpstr>B Titr</vt:lpstr>
      <vt:lpstr>Calibri</vt:lpstr>
      <vt:lpstr>Castellar</vt:lpstr>
      <vt:lpstr>Georgia</vt:lpstr>
      <vt:lpstr>Monotype Corsiva</vt:lpstr>
      <vt:lpstr>Times New Roman</vt:lpstr>
      <vt:lpstr>Wingdings</vt:lpstr>
      <vt:lpstr>Wingdings 2</vt:lpstr>
      <vt:lpstr>Civic</vt:lpstr>
      <vt:lpstr>PowerPoint Presentation</vt:lpstr>
      <vt:lpstr>مركز مشاوره بيماري هاي رفتاري</vt:lpstr>
      <vt:lpstr>مرکز مشاوره بیماریهای رفتاری جهرم</vt:lpstr>
      <vt:lpstr>مركز مشاوره بيماري هاي رفتاري</vt:lpstr>
      <vt:lpstr>مركز مشاوره بيماري هاي رفتاري چیست؟</vt:lpstr>
      <vt:lpstr>اهداف مركز مشاوره بيماري هاي رفتاري </vt:lpstr>
      <vt:lpstr>گروه‌هاي هدف گيرنده خدمت در مركز مشاوره </vt:lpstr>
      <vt:lpstr>رئوس فعاليت هاي انجام شده در مركز مشاوره</vt:lpstr>
      <vt:lpstr>رئوس فعاليت هاي انجام شده در مركز مشاوره</vt:lpstr>
      <vt:lpstr>رئوس فعاليت هاي انجام شده در مركز مشاوره</vt:lpstr>
      <vt:lpstr>رئوس فعاليت هاي انجام شده در مركز مشاوره</vt:lpstr>
      <vt:lpstr>رئوس فعاليت هاي انجام شده در مركز مشاوره</vt:lpstr>
      <vt:lpstr>رئوس فعاليت هاي انجام شده در مركز مشاوره</vt:lpstr>
      <vt:lpstr>رئوس فعاليت هاي انجام شده در مركز مشاوره</vt:lpstr>
      <vt:lpstr>مرکز مشاوره بیماریهای رفتاری جهرم (امید) </vt:lpstr>
      <vt:lpstr>مرکز مشاوره بیماریهای رفتاری جهرم (امید)</vt:lpstr>
      <vt:lpstr> در پايان </vt:lpstr>
      <vt:lpstr>شعار هفته اطلاع رسانی اچ آی وی / ایدز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Fatemeh Sahragard Jahromi</cp:lastModifiedBy>
  <cp:revision>157</cp:revision>
  <cp:lastPrinted>2013-10-04T10:58:54Z</cp:lastPrinted>
  <dcterms:created xsi:type="dcterms:W3CDTF">2006-08-16T00:00:00Z</dcterms:created>
  <dcterms:modified xsi:type="dcterms:W3CDTF">2023-11-08T07:23:32Z</dcterms:modified>
</cp:coreProperties>
</file>